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6797675" cy="9928225"/>
  <p:defaultTextStyle>
    <a:defPPr>
      <a:defRPr lang="zh-TW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charset="-12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66CC"/>
    <a:srgbClr val="000099"/>
    <a:srgbClr val="2209B7"/>
    <a:srgbClr val="A50021"/>
    <a:srgbClr val="990000"/>
    <a:srgbClr val="FFFF00"/>
    <a:srgbClr val="006600"/>
    <a:srgbClr val="800000"/>
    <a:srgbClr val="660066"/>
    <a:srgbClr val="FF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2" autoAdjust="0"/>
    <p:restoredTop sz="86415" autoAdjust="0"/>
  </p:normalViewPr>
  <p:slideViewPr>
    <p:cSldViewPr snapToGrid="0">
      <p:cViewPr>
        <p:scale>
          <a:sx n="66" d="100"/>
          <a:sy n="66" d="100"/>
        </p:scale>
        <p:origin x="-2040" y="-21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CCAF83E-1145-4900-8CF3-E66FFE3E8CD6}" type="datetimeFigureOut">
              <a:rPr lang="zh-TW" altLang="en-US"/>
              <a:pPr>
                <a:defRPr/>
              </a:pPr>
              <a:t>2015/5/29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2786CCD-3B08-4673-89D3-6C4DC955F12A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5560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2DDFA-A793-47A4-9612-9F5A0CCAAD0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56F11B-5AE5-4FE1-9CAF-F618C2062FE1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DD9734-35F7-4ADD-AB49-64D749A0B184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AB9B4D-7754-48DB-BBD7-94A96BE4AC37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9EE255-F47F-4A94-9BDB-441F9CAD89C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0F1624-8D4F-4133-A0F9-F2DE72AA2D0F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EEADA9-EF66-48F0-9541-68A03D7388D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C060C-B0DB-4B85-9FC2-8EC686C9F6B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707AF2-2506-4347-B45F-6C3AEE114809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806324-4EFF-4E6A-AD3B-FB4EE350644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3E7839-A8E7-434B-A6E1-C6B94BC4DC5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A2767ED-7C60-4B35-B8D8-1B83371E6B2D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AutoShape 119"/>
          <p:cNvSpPr>
            <a:spLocks noChangeArrowheads="1"/>
          </p:cNvSpPr>
          <p:nvPr/>
        </p:nvSpPr>
        <p:spPr bwMode="auto">
          <a:xfrm>
            <a:off x="6877050" y="3357563"/>
            <a:ext cx="445770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24" name="AutoShape 111"/>
          <p:cNvSpPr>
            <a:spLocks noChangeArrowheads="1"/>
          </p:cNvSpPr>
          <p:nvPr/>
        </p:nvSpPr>
        <p:spPr bwMode="auto">
          <a:xfrm>
            <a:off x="2327275" y="2997200"/>
            <a:ext cx="287338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25" name="AutoShape 112"/>
          <p:cNvSpPr>
            <a:spLocks noChangeArrowheads="1"/>
          </p:cNvSpPr>
          <p:nvPr/>
        </p:nvSpPr>
        <p:spPr bwMode="auto">
          <a:xfrm>
            <a:off x="1476375" y="2997200"/>
            <a:ext cx="287338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26" name="AutoShape 113"/>
          <p:cNvSpPr>
            <a:spLocks noChangeArrowheads="1"/>
          </p:cNvSpPr>
          <p:nvPr/>
        </p:nvSpPr>
        <p:spPr bwMode="auto">
          <a:xfrm>
            <a:off x="3348038" y="2997200"/>
            <a:ext cx="287337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27" name="AutoShape 117"/>
          <p:cNvSpPr>
            <a:spLocks noChangeArrowheads="1"/>
          </p:cNvSpPr>
          <p:nvPr/>
        </p:nvSpPr>
        <p:spPr bwMode="auto">
          <a:xfrm>
            <a:off x="4953000" y="2684780"/>
            <a:ext cx="190500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5129" name="Text Box 4"/>
          <p:cNvSpPr txBox="1">
            <a:spLocks noChangeArrowheads="1"/>
          </p:cNvSpPr>
          <p:nvPr/>
        </p:nvSpPr>
        <p:spPr bwMode="auto">
          <a:xfrm>
            <a:off x="1547813" y="333375"/>
            <a:ext cx="669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2400" b="1" dirty="0">
                <a:ea typeface="標楷體" pitchFamily="65" charset="-120"/>
              </a:rPr>
              <a:t>兩岸交流安全跨部會協調審查機制運作流程圖</a:t>
            </a:r>
          </a:p>
        </p:txBody>
      </p:sp>
      <p:sp>
        <p:nvSpPr>
          <p:cNvPr id="2" name="AutoShape 6"/>
          <p:cNvSpPr>
            <a:spLocks noChangeArrowheads="1"/>
          </p:cNvSpPr>
          <p:nvPr/>
        </p:nvSpPr>
        <p:spPr bwMode="auto">
          <a:xfrm>
            <a:off x="233363" y="1412875"/>
            <a:ext cx="1727200" cy="793750"/>
          </a:xfrm>
          <a:prstGeom prst="chevron">
            <a:avLst>
              <a:gd name="adj" fmla="val 33597"/>
            </a:avLst>
          </a:prstGeom>
          <a:solidFill>
            <a:srgbClr val="00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180000" algn="r">
              <a:defRPr/>
            </a:pPr>
            <a:r>
              <a:rPr lang="en-US" altLang="zh-TW" sz="2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1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業者申請</a:t>
            </a: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1949450" y="1412875"/>
            <a:ext cx="1727200" cy="793750"/>
          </a:xfrm>
          <a:prstGeom prst="chevron">
            <a:avLst>
              <a:gd name="adj" fmla="val 33597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zh-TW" sz="2000" b="1" dirty="0"/>
              <a:t>2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機關研商</a:t>
            </a:r>
          </a:p>
        </p:txBody>
      </p:sp>
      <p:sp>
        <p:nvSpPr>
          <p:cNvPr id="4" name="AutoShape 8"/>
          <p:cNvSpPr>
            <a:spLocks noChangeArrowheads="1"/>
          </p:cNvSpPr>
          <p:nvPr/>
        </p:nvSpPr>
        <p:spPr bwMode="auto">
          <a:xfrm>
            <a:off x="3663950" y="1412875"/>
            <a:ext cx="1727200" cy="793750"/>
          </a:xfrm>
          <a:prstGeom prst="chevron">
            <a:avLst>
              <a:gd name="adj" fmla="val 33597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zh-TW" sz="2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3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zh-TW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部會初審</a:t>
            </a:r>
            <a:endParaRPr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標楷體" pitchFamily="65" charset="-120"/>
            </a:endParaRP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5364163" y="1412875"/>
            <a:ext cx="1727200" cy="793750"/>
          </a:xfrm>
          <a:prstGeom prst="chevron">
            <a:avLst>
              <a:gd name="adj" fmla="val 33597"/>
            </a:avLst>
          </a:prstGeom>
          <a:solidFill>
            <a:srgbClr val="2209B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zh-TW" sz="20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4</a:t>
            </a:r>
            <a:r>
              <a:rPr lang="en-US" altLang="zh-TW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行政院複審</a:t>
            </a:r>
            <a:endParaRPr lang="zh-TW" alt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7092950" y="1412875"/>
            <a:ext cx="1727200" cy="793750"/>
          </a:xfrm>
          <a:prstGeom prst="chevron">
            <a:avLst>
              <a:gd name="adj" fmla="val 33597"/>
            </a:avLst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en-US" altLang="zh-TW" sz="2000" b="1" dirty="0"/>
              <a:t>5</a:t>
            </a:r>
            <a:r>
              <a:rPr lang="en-US" altLang="zh-TW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.</a:t>
            </a:r>
            <a:r>
              <a:rPr lang="zh-TW" alt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標楷體" pitchFamily="65" charset="-120"/>
                <a:ea typeface="標楷體" pitchFamily="65" charset="-120"/>
              </a:rPr>
              <a:t>決策公布</a:t>
            </a: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827088" y="2492375"/>
            <a:ext cx="649287" cy="1152525"/>
          </a:xfrm>
          <a:prstGeom prst="rect">
            <a:avLst/>
          </a:prstGeom>
          <a:solidFill>
            <a:srgbClr val="0033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zh-TW" alt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業者提</a:t>
            </a:r>
            <a:br>
              <a:rPr lang="zh-TW" alt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出申請</a:t>
            </a: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1763713" y="2492375"/>
            <a:ext cx="708025" cy="1512888"/>
          </a:xfrm>
          <a:prstGeom prst="rect">
            <a:avLst/>
          </a:prstGeom>
          <a:solidFill>
            <a:srgbClr val="6600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zh-TW" alt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目的事</a:t>
            </a:r>
          </a:p>
          <a:p>
            <a:pPr>
              <a:defRPr/>
            </a:pPr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業主管</a:t>
            </a:r>
            <a:b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機關評</a:t>
            </a:r>
            <a:b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估該案</a:t>
            </a:r>
            <a:b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所涉國</a:t>
            </a:r>
            <a:b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安問題</a:t>
            </a: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2614613" y="2492375"/>
            <a:ext cx="828675" cy="2010177"/>
          </a:xfrm>
          <a:prstGeom prst="rect">
            <a:avLst/>
          </a:prstGeom>
          <a:solidFill>
            <a:srgbClr val="6600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目的事業</a:t>
            </a:r>
            <a:b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主管機關</a:t>
            </a:r>
            <a:b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會商相關</a:t>
            </a:r>
            <a:b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審查單位</a:t>
            </a:r>
            <a:b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、業務受</a:t>
            </a:r>
            <a:b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衝擊單位</a:t>
            </a:r>
            <a:b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（含國安</a:t>
            </a:r>
            <a:b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單位）</a:t>
            </a:r>
            <a:endParaRPr lang="zh-TW" alt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標楷體" pitchFamily="65" charset="-120"/>
            </a:endParaRPr>
          </a:p>
        </p:txBody>
      </p:sp>
      <p:graphicFrame>
        <p:nvGraphicFramePr>
          <p:cNvPr id="2137" name="Group 89"/>
          <p:cNvGraphicFramePr>
            <a:graphicFrameLocks noGrp="1"/>
          </p:cNvGraphicFramePr>
          <p:nvPr/>
        </p:nvGraphicFramePr>
        <p:xfrm>
          <a:off x="7362310" y="2506663"/>
          <a:ext cx="1446728" cy="2103533"/>
        </p:xfrm>
        <a:graphic>
          <a:graphicData uri="http://schemas.openxmlformats.org/drawingml/2006/table">
            <a:tbl>
              <a:tblPr/>
              <a:tblGrid>
                <a:gridCol w="288492"/>
                <a:gridCol w="1158236"/>
              </a:tblGrid>
              <a:tr h="549053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標楷體" pitchFamily="65" charset="-120"/>
                        </a:rPr>
                        <a:t>目的事業主管機關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標楷體" pitchFamily="65" charset="-120"/>
                        </a:rPr>
                        <a:t>新聞運用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</a:tr>
              <a:tr h="97472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Arial" charset="0"/>
                          <a:ea typeface="標楷體" pitchFamily="65" charset="-120"/>
                        </a:rPr>
                        <a:t>立院備詢（目的事業主管機關首長及陸委會主委）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66CC"/>
                    </a:solidFill>
                  </a:tcPr>
                </a:tc>
              </a:tr>
            </a:tbl>
          </a:graphicData>
        </a:graphic>
      </p:graphicFrame>
      <p:sp>
        <p:nvSpPr>
          <p:cNvPr id="2140" name="AutoShape 92"/>
          <p:cNvSpPr>
            <a:spLocks noChangeArrowheads="1"/>
          </p:cNvSpPr>
          <p:nvPr/>
        </p:nvSpPr>
        <p:spPr bwMode="auto">
          <a:xfrm>
            <a:off x="468313" y="5734050"/>
            <a:ext cx="8448675" cy="935038"/>
          </a:xfrm>
          <a:prstGeom prst="chevron">
            <a:avLst>
              <a:gd name="adj" fmla="val 39573"/>
            </a:avLst>
          </a:prstGeom>
          <a:solidFill>
            <a:srgbClr val="C7DDC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7" dist="17961" dir="2700000">
              <a:schemeClr val="tx1">
                <a:gamma/>
                <a:shade val="60000"/>
                <a:invGamma/>
              </a:schemeClr>
            </a:prstShdw>
          </a:effectLst>
        </p:spPr>
        <p:txBody>
          <a:bodyPr wrap="none" anchor="ctr"/>
          <a:lstStyle/>
          <a:p>
            <a:pPr>
              <a:defRPr/>
            </a:pPr>
            <a:endParaRPr lang="zh-TW" altLang="en-US"/>
          </a:p>
        </p:txBody>
      </p:sp>
      <p:sp>
        <p:nvSpPr>
          <p:cNvPr id="2141" name="AutoShape 93"/>
          <p:cNvSpPr>
            <a:spLocks noChangeArrowheads="1"/>
          </p:cNvSpPr>
          <p:nvPr/>
        </p:nvSpPr>
        <p:spPr bwMode="auto">
          <a:xfrm>
            <a:off x="1692275" y="5805488"/>
            <a:ext cx="1595438" cy="793750"/>
          </a:xfrm>
          <a:prstGeom prst="chevron">
            <a:avLst>
              <a:gd name="adj" fmla="val 31034"/>
            </a:avLst>
          </a:prstGeom>
          <a:solidFill>
            <a:srgbClr val="66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zh-TW" altLang="en-US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研析國</a:t>
            </a:r>
            <a:br>
              <a:rPr lang="zh-TW" altLang="en-US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20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安影響</a:t>
            </a:r>
            <a:endParaRPr lang="zh-TW" altLang="en-US" sz="20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標楷體" pitchFamily="65" charset="-120"/>
              <a:ea typeface="標楷體" pitchFamily="65" charset="-120"/>
            </a:endParaRPr>
          </a:p>
        </p:txBody>
      </p:sp>
      <p:sp>
        <p:nvSpPr>
          <p:cNvPr id="2142" name="AutoShape 94"/>
          <p:cNvSpPr>
            <a:spLocks noChangeArrowheads="1"/>
          </p:cNvSpPr>
          <p:nvPr/>
        </p:nvSpPr>
        <p:spPr bwMode="auto">
          <a:xfrm>
            <a:off x="3142615" y="5805488"/>
            <a:ext cx="1152525" cy="793750"/>
          </a:xfrm>
          <a:prstGeom prst="chevron">
            <a:avLst>
              <a:gd name="adj" fmla="val 22419"/>
            </a:avLst>
          </a:prstGeom>
          <a:gradFill rotWithShape="1">
            <a:gsLst>
              <a:gs pos="0">
                <a:srgbClr val="6600CC"/>
              </a:gs>
              <a:gs pos="100000">
                <a:srgbClr val="CC0066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90000"/>
              </a:lnSpc>
              <a:defRPr/>
            </a:pPr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提供主管</a:t>
            </a:r>
            <a:b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機關資訊</a:t>
            </a:r>
            <a:b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</a:br>
            <a:r>
              <a:rPr lang="zh-TW" alt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及意見</a:t>
            </a:r>
          </a:p>
        </p:txBody>
      </p:sp>
      <p:sp>
        <p:nvSpPr>
          <p:cNvPr id="2143" name="AutoShape 95"/>
          <p:cNvSpPr>
            <a:spLocks noChangeArrowheads="1"/>
          </p:cNvSpPr>
          <p:nvPr/>
        </p:nvSpPr>
        <p:spPr bwMode="auto">
          <a:xfrm>
            <a:off x="4216082" y="5805488"/>
            <a:ext cx="1445577" cy="793750"/>
          </a:xfrm>
          <a:prstGeom prst="chevron">
            <a:avLst>
              <a:gd name="adj" fmla="val 23808"/>
            </a:avLst>
          </a:prstGeom>
          <a:solidFill>
            <a:srgbClr val="CC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r">
              <a:defRPr/>
            </a:pPr>
            <a:r>
              <a:rPr lang="zh-TW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統合國安</a:t>
            </a:r>
            <a:endParaRPr lang="en-US" altLang="zh-TW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標楷體" pitchFamily="65" charset="-120"/>
            </a:endParaRPr>
          </a:p>
          <a:p>
            <a:pPr algn="r">
              <a:defRPr/>
            </a:pPr>
            <a:r>
              <a:rPr lang="zh-TW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參與初審</a:t>
            </a:r>
            <a:endParaRPr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標楷體" pitchFamily="65" charset="-120"/>
            </a:endParaRPr>
          </a:p>
        </p:txBody>
      </p:sp>
      <p:sp>
        <p:nvSpPr>
          <p:cNvPr id="2144" name="AutoShape 96"/>
          <p:cNvSpPr>
            <a:spLocks noChangeArrowheads="1"/>
          </p:cNvSpPr>
          <p:nvPr/>
        </p:nvSpPr>
        <p:spPr bwMode="auto">
          <a:xfrm>
            <a:off x="6972300" y="5805488"/>
            <a:ext cx="1797050" cy="793750"/>
          </a:xfrm>
          <a:prstGeom prst="chevron">
            <a:avLst>
              <a:gd name="adj" fmla="val 35117"/>
            </a:avLst>
          </a:prstGeom>
          <a:solidFill>
            <a:srgbClr val="3366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zh-TW" alt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後續國安管控</a:t>
            </a:r>
          </a:p>
        </p:txBody>
      </p:sp>
      <p:sp>
        <p:nvSpPr>
          <p:cNvPr id="5167" name="Line 97"/>
          <p:cNvSpPr>
            <a:spLocks noChangeShapeType="1"/>
          </p:cNvSpPr>
          <p:nvPr/>
        </p:nvSpPr>
        <p:spPr bwMode="auto">
          <a:xfrm flipV="1">
            <a:off x="3276600" y="4652963"/>
            <a:ext cx="0" cy="1152525"/>
          </a:xfrm>
          <a:prstGeom prst="line">
            <a:avLst/>
          </a:prstGeom>
          <a:noFill/>
          <a:ln w="57150">
            <a:solidFill>
              <a:srgbClr val="6600CC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168" name="Line 98"/>
          <p:cNvSpPr>
            <a:spLocks noChangeShapeType="1"/>
          </p:cNvSpPr>
          <p:nvPr/>
        </p:nvSpPr>
        <p:spPr bwMode="auto">
          <a:xfrm flipV="1">
            <a:off x="2843213" y="4652963"/>
            <a:ext cx="0" cy="1152525"/>
          </a:xfrm>
          <a:prstGeom prst="line">
            <a:avLst/>
          </a:prstGeom>
          <a:noFill/>
          <a:ln w="57150">
            <a:solidFill>
              <a:srgbClr val="6600CC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169" name="Line 100"/>
          <p:cNvSpPr>
            <a:spLocks noChangeShapeType="1"/>
          </p:cNvSpPr>
          <p:nvPr/>
        </p:nvSpPr>
        <p:spPr bwMode="auto">
          <a:xfrm flipV="1">
            <a:off x="3851275" y="4652963"/>
            <a:ext cx="0" cy="1152525"/>
          </a:xfrm>
          <a:prstGeom prst="line">
            <a:avLst/>
          </a:prstGeom>
          <a:noFill/>
          <a:ln w="57150">
            <a:solidFill>
              <a:srgbClr val="CC0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170" name="Line 101"/>
          <p:cNvSpPr>
            <a:spLocks noChangeShapeType="1"/>
          </p:cNvSpPr>
          <p:nvPr/>
        </p:nvSpPr>
        <p:spPr bwMode="auto">
          <a:xfrm flipV="1">
            <a:off x="4706620" y="4645343"/>
            <a:ext cx="0" cy="1152525"/>
          </a:xfrm>
          <a:prstGeom prst="line">
            <a:avLst/>
          </a:prstGeom>
          <a:noFill/>
          <a:ln w="57150">
            <a:solidFill>
              <a:srgbClr val="CC0000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171" name="Line 105"/>
          <p:cNvSpPr>
            <a:spLocks noChangeShapeType="1"/>
          </p:cNvSpPr>
          <p:nvPr/>
        </p:nvSpPr>
        <p:spPr bwMode="auto">
          <a:xfrm flipV="1">
            <a:off x="5994400" y="4693920"/>
            <a:ext cx="0" cy="1152525"/>
          </a:xfrm>
          <a:prstGeom prst="line">
            <a:avLst/>
          </a:prstGeom>
          <a:noFill/>
          <a:ln w="57150">
            <a:solidFill>
              <a:srgbClr val="000099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172" name="Line 106"/>
          <p:cNvSpPr>
            <a:spLocks noChangeShapeType="1"/>
          </p:cNvSpPr>
          <p:nvPr/>
        </p:nvSpPr>
        <p:spPr bwMode="auto">
          <a:xfrm flipV="1">
            <a:off x="7951788" y="4734045"/>
            <a:ext cx="34744" cy="1071441"/>
          </a:xfrm>
          <a:prstGeom prst="line">
            <a:avLst/>
          </a:prstGeom>
          <a:noFill/>
          <a:ln w="57150">
            <a:solidFill>
              <a:srgbClr val="3366CC"/>
            </a:solidFill>
            <a:prstDash val="sysDot"/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/>
          </a:p>
        </p:txBody>
      </p:sp>
      <p:sp>
        <p:nvSpPr>
          <p:cNvPr id="5173" name="Text Box 121"/>
          <p:cNvSpPr txBox="1">
            <a:spLocks noChangeArrowheads="1"/>
          </p:cNvSpPr>
          <p:nvPr/>
        </p:nvSpPr>
        <p:spPr bwMode="auto">
          <a:xfrm>
            <a:off x="362857" y="836613"/>
            <a:ext cx="1655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TW" altLang="en-US" sz="2400" b="1" dirty="0">
                <a:ea typeface="標楷體" pitchFamily="65" charset="-120"/>
              </a:rPr>
              <a:t>行政機關</a:t>
            </a:r>
          </a:p>
        </p:txBody>
      </p:sp>
      <p:sp>
        <p:nvSpPr>
          <p:cNvPr id="5174" name="Text Box 123"/>
          <p:cNvSpPr txBox="1">
            <a:spLocks noChangeArrowheads="1"/>
          </p:cNvSpPr>
          <p:nvPr/>
        </p:nvSpPr>
        <p:spPr bwMode="auto">
          <a:xfrm>
            <a:off x="493486" y="5157335"/>
            <a:ext cx="1655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zh-TW" altLang="en-US" sz="2400" b="1" dirty="0">
                <a:ea typeface="標楷體" pitchFamily="65" charset="-120"/>
              </a:rPr>
              <a:t>國安單位</a:t>
            </a:r>
          </a:p>
        </p:txBody>
      </p:sp>
      <p:sp>
        <p:nvSpPr>
          <p:cNvPr id="5175" name="Text Box 124"/>
          <p:cNvSpPr txBox="1">
            <a:spLocks noChangeArrowheads="1"/>
          </p:cNvSpPr>
          <p:nvPr/>
        </p:nvSpPr>
        <p:spPr bwMode="auto">
          <a:xfrm>
            <a:off x="1042988" y="5734050"/>
            <a:ext cx="428625" cy="93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TW" altLang="en-US" sz="1600" b="1">
                <a:ea typeface="標楷體" pitchFamily="65" charset="-120"/>
              </a:rPr>
              <a:t>情資蒐集</a:t>
            </a: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5156518" y="2585084"/>
            <a:ext cx="1305242" cy="343311"/>
          </a:xfrm>
          <a:prstGeom prst="rect">
            <a:avLst/>
          </a:prstGeom>
          <a:solidFill>
            <a:srgbClr val="000099"/>
          </a:solidFill>
          <a:ln w="12700">
            <a:solidFill>
              <a:srgbClr val="D99594"/>
            </a:solidFill>
            <a:prstDash val="dash"/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標楷體" pitchFamily="65" charset="-120"/>
                <a:ea typeface="標楷體" pitchFamily="65" charset="-120"/>
              </a:rPr>
              <a:t>報行政院核定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5171758" y="3260444"/>
            <a:ext cx="1290002" cy="1306830"/>
          </a:xfrm>
          <a:prstGeom prst="rect">
            <a:avLst/>
          </a:prstGeom>
          <a:solidFill>
            <a:srgbClr val="000099"/>
          </a:soli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>
              <a:lnSpc>
                <a:spcPct val="112000"/>
              </a:lnSpc>
            </a:pP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標楷體" pitchFamily="65" charset="-120"/>
                <a:ea typeface="標楷體" pitchFamily="65" charset="-120"/>
              </a:rPr>
              <a:t>若該案事涉重大或仍有疑慮，</a:t>
            </a:r>
            <a:r>
              <a:rPr lang="zh-TW" altLang="en-US" sz="1400" smtClean="0">
                <a:solidFill>
                  <a:srgbClr val="FFFFFF"/>
                </a:solidFill>
                <a:latin typeface="標楷體" pitchFamily="65" charset="-120"/>
                <a:ea typeface="標楷體" pitchFamily="65" charset="-120"/>
              </a:rPr>
              <a:t>由院召會審查，並邀請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標楷體" pitchFamily="65" charset="-120"/>
                <a:ea typeface="標楷體" pitchFamily="65" charset="-120"/>
              </a:rPr>
              <a:t>國</a:t>
            </a:r>
            <a:r>
              <a:rPr kumimoji="1" lang="zh-TW" altLang="en-US" sz="14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標楷體" pitchFamily="65" charset="-120"/>
                <a:ea typeface="標楷體" pitchFamily="65" charset="-120"/>
              </a:rPr>
              <a:t>安單位參與</a:t>
            </a:r>
            <a:r>
              <a:rPr kumimoji="1" lang="en-US" altLang="zh-TW" sz="14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標楷體" pitchFamily="65" charset="-120"/>
                <a:ea typeface="標楷體" pitchFamily="65" charset="-120"/>
              </a:rPr>
              <a:t>(</a:t>
            </a:r>
            <a:r>
              <a:rPr kumimoji="1" lang="zh-TW" altLang="en-US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標楷體" pitchFamily="65" charset="-120"/>
                <a:ea typeface="標楷體" pitchFamily="65" charset="-120"/>
              </a:rPr>
              <a:t>複審</a:t>
            </a:r>
            <a:r>
              <a:rPr kumimoji="1" lang="en-US" altLang="zh-TW" sz="14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標楷體" pitchFamily="65" charset="-120"/>
                <a:ea typeface="標楷體" pitchFamily="65" charset="-120"/>
              </a:rPr>
              <a:t>)</a:t>
            </a:r>
            <a:endParaRPr kumimoji="1" lang="zh-TW" alt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644901" y="2506980"/>
            <a:ext cx="1315720" cy="2030296"/>
          </a:xfrm>
          <a:prstGeom prst="rect">
            <a:avLst/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1" fontAlgn="base" latinLnBrk="0" hangingPunct="1">
              <a:lnSpc>
                <a:spcPct val="112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目的事業主管機關以「部會」為單位進行跨部會聯合審查</a:t>
            </a: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(</a:t>
            </a:r>
            <a:r>
              <a:rPr kumimoji="1" lang="zh-TW" alt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初審</a:t>
            </a:r>
            <a:r>
              <a:rPr kumimoji="1" lang="en-US" altLang="zh-TW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endParaRPr kumimoji="1" lang="zh-TW" altLang="zh-TW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1031" name="Text Box 7"/>
          <p:cNvSpPr txBox="1">
            <a:spLocks noChangeArrowheads="1"/>
          </p:cNvSpPr>
          <p:nvPr/>
        </p:nvSpPr>
        <p:spPr bwMode="auto">
          <a:xfrm>
            <a:off x="6704965" y="2590800"/>
            <a:ext cx="371475" cy="1502410"/>
          </a:xfrm>
          <a:prstGeom prst="rect">
            <a:avLst/>
          </a:prstGeom>
          <a:solidFill>
            <a:srgbClr val="2209B7"/>
          </a:solidFill>
          <a:ln w="12700">
            <a:solidFill>
              <a:srgbClr val="D99594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1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zh-TW" sz="1400" b="0" i="0" u="none" strike="noStrike" cap="none" normalizeH="0" baseline="0" dirty="0" smtClean="0">
              <a:ln>
                <a:noFill/>
              </a:ln>
              <a:solidFill>
                <a:srgbClr val="FFFFFF"/>
              </a:solidFill>
              <a:effectLst/>
              <a:latin typeface="標楷體" pitchFamily="65" charset="-120"/>
              <a:ea typeface="標楷體" pitchFamily="65" charset="-12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zh-TW" altLang="en-US" sz="1400" b="0" i="0" u="none" strike="noStrike" cap="none" normalizeH="0" baseline="0" smtClean="0">
                <a:ln>
                  <a:noFill/>
                </a:ln>
                <a:solidFill>
                  <a:srgbClr val="FFFFFF"/>
                </a:solidFill>
                <a:effectLst/>
                <a:latin typeface="標楷體" pitchFamily="65" charset="-120"/>
                <a:ea typeface="標楷體" pitchFamily="65" charset="-120"/>
              </a:rPr>
              <a:t>決定</a:t>
            </a:r>
            <a:endParaRPr kumimoji="1" lang="zh-TW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新細明體" pitchFamily="18" charset="-120"/>
            </a:endParaRPr>
          </a:p>
        </p:txBody>
      </p:sp>
      <p:sp>
        <p:nvSpPr>
          <p:cNvPr id="42" name="AutoShape 118"/>
          <p:cNvSpPr>
            <a:spLocks noChangeArrowheads="1"/>
          </p:cNvSpPr>
          <p:nvPr/>
        </p:nvSpPr>
        <p:spPr bwMode="auto">
          <a:xfrm>
            <a:off x="6478498" y="2677523"/>
            <a:ext cx="202001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3" name="AutoShape 118"/>
          <p:cNvSpPr>
            <a:spLocks noChangeArrowheads="1"/>
          </p:cNvSpPr>
          <p:nvPr/>
        </p:nvSpPr>
        <p:spPr bwMode="auto">
          <a:xfrm>
            <a:off x="6478498" y="3660503"/>
            <a:ext cx="202001" cy="28892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CC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44" name="AutoShape 96"/>
          <p:cNvSpPr>
            <a:spLocks noChangeArrowheads="1"/>
          </p:cNvSpPr>
          <p:nvPr/>
        </p:nvSpPr>
        <p:spPr bwMode="auto">
          <a:xfrm>
            <a:off x="5509260" y="5813108"/>
            <a:ext cx="1644650" cy="793750"/>
          </a:xfrm>
          <a:prstGeom prst="chevron">
            <a:avLst>
              <a:gd name="adj" fmla="val 35117"/>
            </a:avLst>
          </a:prstGeom>
          <a:solidFill>
            <a:srgbClr val="2209B7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zh-TW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統合國安</a:t>
            </a:r>
            <a:endParaRPr lang="en-US" altLang="zh-TW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標楷體" pitchFamily="65" charset="-120"/>
            </a:endParaRPr>
          </a:p>
          <a:p>
            <a:pPr>
              <a:defRPr/>
            </a:pPr>
            <a:r>
              <a:rPr lang="zh-TW" altLang="en-US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標楷體" pitchFamily="65" charset="-120"/>
              </a:rPr>
              <a:t>參與複審</a:t>
            </a:r>
            <a:endParaRPr lang="zh-TW" altLang="en-US" sz="20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ea typeface="標楷體" pitchFamily="65" charset="-120"/>
            </a:endParaRPr>
          </a:p>
        </p:txBody>
      </p:sp>
      <p:cxnSp>
        <p:nvCxnSpPr>
          <p:cNvPr id="41" name="直線單箭頭接點 40"/>
          <p:cNvCxnSpPr>
            <a:stCxn id="1026" idx="2"/>
            <a:endCxn id="1027" idx="0"/>
          </p:cNvCxnSpPr>
          <p:nvPr/>
        </p:nvCxnSpPr>
        <p:spPr bwMode="auto">
          <a:xfrm>
            <a:off x="5809139" y="2928395"/>
            <a:ext cx="7620" cy="332049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ysDash"/>
            <a:round/>
            <a:headEnd type="none" w="med" len="med"/>
            <a:tailEnd type="arrow"/>
          </a:ln>
          <a:effectLst/>
        </p:spPr>
      </p:cxnSp>
      <p:sp>
        <p:nvSpPr>
          <p:cNvPr id="6" name="文字方塊 5"/>
          <p:cNvSpPr txBox="1"/>
          <p:nvPr/>
        </p:nvSpPr>
        <p:spPr>
          <a:xfrm>
            <a:off x="155636" y="138367"/>
            <a:ext cx="958067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附件</a:t>
            </a:r>
            <a:r>
              <a:rPr lang="en-US" altLang="zh-TW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charset="-120"/>
          </a:defRPr>
        </a:defPPr>
      </a:lstStyle>
    </a:lnDef>
  </a:objectDefaults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</TotalTime>
  <Words>136</Words>
  <Application>Microsoft Office PowerPoint</Application>
  <PresentationFormat>如螢幕大小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預設簡報設計</vt:lpstr>
      <vt:lpstr>PowerPoint 簡報</vt:lpstr>
    </vt:vector>
  </TitlesOfParts>
  <Company>org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jau1</dc:creator>
  <cp:lastModifiedBy>王姿婷</cp:lastModifiedBy>
  <cp:revision>68</cp:revision>
  <dcterms:created xsi:type="dcterms:W3CDTF">2015-05-05T03:45:11Z</dcterms:created>
  <dcterms:modified xsi:type="dcterms:W3CDTF">2015-05-29T09:42:40Z</dcterms:modified>
</cp:coreProperties>
</file>